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4" r:id="rId3"/>
    <p:sldId id="295" r:id="rId4"/>
    <p:sldId id="292" r:id="rId5"/>
    <p:sldId id="267" r:id="rId6"/>
    <p:sldId id="266" r:id="rId7"/>
    <p:sldId id="283" r:id="rId8"/>
    <p:sldId id="261" r:id="rId9"/>
    <p:sldId id="288" r:id="rId10"/>
    <p:sldId id="257" r:id="rId11"/>
    <p:sldId id="289" r:id="rId12"/>
    <p:sldId id="262" r:id="rId13"/>
    <p:sldId id="259" r:id="rId14"/>
    <p:sldId id="293" r:id="rId15"/>
    <p:sldId id="281" r:id="rId16"/>
    <p:sldId id="264" r:id="rId17"/>
    <p:sldId id="269" r:id="rId18"/>
    <p:sldId id="279" r:id="rId19"/>
    <p:sldId id="265" r:id="rId2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224" autoAdjust="0"/>
    <p:restoredTop sz="76512" autoAdjust="0"/>
  </p:normalViewPr>
  <p:slideViewPr>
    <p:cSldViewPr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1.101\Project_cross_departments\2015\Trade%20Facilitation%20Survey%20Ent.%20ZED\&#1058;&#1077;&#1082;&#1089;&#1090;_&#1076;&#1086;&#1089;&#1083;&#1110;&#1076;&#1078;&#1077;&#1085;&#1085;&#1103;\&#1089;&#1087;&#1077;&#1094;&#1110;&#1072;&#1083;&#1110;&#1079;&#1072;&#1094;&#1110;&#1103;_&#1086;&#1087;&#1080;&#1090;&#1091;&#1074;&#1072;&#1085;&#1080;&#1093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rechyn\My%20Documents\&#1047;&#1072;&#1074;&#1072;&#1085;&#1090;&#1072;&#1078;&#1077;&#1085;&#1085;&#1103;\TF_calculations_if_new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1.101\Project_cross_departments\2015\Trade%20Facilitation%20Survey%20Ent.%20ZED\&#1052;&#1080;&#1090;&#1085;&#1072;%20&#1074;&#1072;&#1088;&#1090;&#1110;&#1089;&#1090;&#1100;_&#1086;&#1094;&#1110;&#1085;&#1102;&#1074;&#1072;&#1085;&#1085;&#1103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rade%20Facilitation%20Survey%20Ent.%20ZED\&#1053;&#1072;&#1081;&#1073;&#1110;&#1083;&#1100;&#1096;&#1072;%20&#1087;&#1088;&#1086;&#1073;&#1083;&#1077;&#1084;&#1072;%20&#1091;%20&#1088;&#1086;&#1073;&#1086;&#1090;&#1110;%20&#1084;&#1080;&#1090;&#1085;&#1080;&#1094;&#1100;_&#1074;_&#1073;&#1072;&#1083;&#1072;&#1093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rechyn\233_&#1072;&#1085;&#1082;&#1077;&#1090;&#1080;\&#1045;&#1083;&#1077;&#1082;&#1090;&#1088;&#1086;&#1085;&#1085;&#1072;_&#1095;&#1080;_&#1087;&#1072;&#1087;&#1077;&#1088;&#1086;&#1074;&#1072;_&#1092;&#1086;&#1088;&#1084;&#1072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1.101\Project_cross_departments\2015\Trade%20Facilitation%20Survey%20Ent.%20ZED\&#1055;&#1088;&#1077;&#1079;&#1077;&#1085;&#1090;&#1072;&#1094;&#1110;&#1103;_&#1087;&#1110;&#1089;&#1083;&#1103;_&#1079;&#1084;&#1110;&#1085;&#1080;_&#1041;&#1044;_&#1086;&#1089;&#1090;&#1072;&#1090;&#1086;&#1095;&#1085;&#1072;\&#1076;&#1078;&#1077;&#1088;&#1077;&#1083;&#1072;_&#1110;&#1085;&#1092;&#1086;&#1088;&#1084;&#1072;&#1094;&#1110;&#111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1.101\Project_cross_departments\2015\Trade%20Facilitation%20Survey%20Ent.%20ZED\Presentation\TF_calculations_i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1.101\Project_cross_departments\2015\Trade%20Facilitation%20Survey%20Ent.%20ZED\Presentation\TF_calculations_if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1.101\Project_cross_departments\2015\Trade%20Facilitation%20Survey%20Ent.%20ZED\Presentation\ALL_EXPORTERS\Small_Medium_Big_Problem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0.1.101\Project_cross_departments\2015\Trade%20Facilitation%20Survey%20Ent.%20ZED\Presentation\ALL_EXPORTERS\&#1077;&#1082;&#1089;&#1087;&#1086;&#1088;&#1090;&#1077;&#1088;&#1080;_&#1075;&#1088;&#1072;&#1076;&#1072;&#1094;&#1110;&#1103;_&#1087;&#1088;&#1086;&#1073;&#1083;&#1077;&#1084;_&#1051;&#1048;&#1064;&#1045;_&#1045;&#1050;&#1057;&#1055;&#1054;&#1056;&#1058;&#1045;&#1056;&#1048;!!!(Valid_Percent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rechyn\Trade%20Facilitation%20Survey%20Ent.%20ZED\%25&#1110;&#1084;&#1087;&#1086;&#1088;&#1090;&#1077;&#1088;&#1080;_&#1075;&#1088;&#1072;&#1076;&#1072;&#1094;&#1110;&#1103;_&#1087;&#1088;&#1086;&#1073;&#1083;&#1077;&#108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rechyn\My%20Documents\&#1047;&#1072;&#1074;&#1072;&#1085;&#1090;&#1072;&#1078;&#1077;&#1085;&#1085;&#1103;\TF_calculations_if_new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rade%20Facilitation%20Survey%20Ent.%20ZED\&#1053;&#1072;&#1081;&#1073;&#1110;&#1083;&#1100;&#1096;&#1072;%20&#1087;&#1088;&#1086;&#1073;&#1083;&#1077;&#1084;&#1072;%20&#1091;%20&#1088;&#1086;&#1073;&#1086;&#1090;&#1110;%20&#1084;&#1080;&#1090;&#1085;&#1080;&#1094;&#1100;_&#1074;_&#1073;&#1072;&#1083;&#1072;&#109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.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Sheet1!$N$50:$N$59</c:f>
              <c:strCache>
                <c:ptCount val="10"/>
                <c:pt idx="0">
                  <c:v>Інше</c:v>
                </c:pt>
                <c:pt idx="1">
                  <c:v>Видобувна промисловість</c:v>
                </c:pt>
                <c:pt idx="2">
                  <c:v>Целюлозно-паперова промисловість </c:v>
                </c:pt>
                <c:pt idx="3">
                  <c:v>Виробництво іншої продукції</c:v>
                </c:pt>
                <c:pt idx="4">
                  <c:v>Деревообробна промисловість  </c:v>
                </c:pt>
                <c:pt idx="5">
                  <c:v>Агропромисловість</c:v>
                </c:pt>
                <c:pt idx="6">
                  <c:v>Металургійна промисловість </c:v>
                </c:pt>
                <c:pt idx="7">
                  <c:v>Легка промисловість </c:v>
                </c:pt>
                <c:pt idx="8">
                  <c:v>Харчова промисловість </c:v>
                </c:pt>
                <c:pt idx="9">
                  <c:v>Машинобудівна промисловість </c:v>
                </c:pt>
              </c:strCache>
            </c:strRef>
          </c:cat>
          <c:val>
            <c:numRef>
              <c:f>Sheet1!$O$50:$O$59</c:f>
              <c:numCache>
                <c:formatCode>0.00%</c:formatCode>
                <c:ptCount val="10"/>
                <c:pt idx="0">
                  <c:v>7.2900000000000006E-2</c:v>
                </c:pt>
                <c:pt idx="1">
                  <c:v>2.5000000000000001E-2</c:v>
                </c:pt>
                <c:pt idx="2">
                  <c:v>3.9E-2</c:v>
                </c:pt>
                <c:pt idx="3">
                  <c:v>7.51E-2</c:v>
                </c:pt>
                <c:pt idx="4">
                  <c:v>7.9000000000000001E-2</c:v>
                </c:pt>
                <c:pt idx="5">
                  <c:v>9.4E-2</c:v>
                </c:pt>
                <c:pt idx="6">
                  <c:v>0.10299999999999999</c:v>
                </c:pt>
                <c:pt idx="7">
                  <c:v>0.108</c:v>
                </c:pt>
                <c:pt idx="8">
                  <c:v>0.153</c:v>
                </c:pt>
                <c:pt idx="9">
                  <c:v>0.251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844544"/>
        <c:axId val="88858624"/>
      </c:barChart>
      <c:catAx>
        <c:axId val="888445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8858624"/>
        <c:crosses val="autoZero"/>
        <c:auto val="1"/>
        <c:lblAlgn val="ctr"/>
        <c:lblOffset val="100"/>
        <c:noMultiLvlLbl val="0"/>
      </c:catAx>
      <c:valAx>
        <c:axId val="88858624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8884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'[TF_calculations_if_new.xlsx]Slides 9-10'!$A$29:$A$33</c:f>
              <c:strCache>
                <c:ptCount val="5"/>
                <c:pt idx="0">
                  <c:v>Корупція</c:v>
                </c:pt>
                <c:pt idx="1">
                  <c:v>Недосконале законодавство</c:v>
                </c:pt>
                <c:pt idx="2">
                  <c:v>Непрофесіоналізм інспекторів</c:v>
                </c:pt>
                <c:pt idx="3">
                  <c:v>Недостатня прозорість та відкритість</c:v>
                </c:pt>
                <c:pt idx="4">
                  <c:v>Постійні зміни керівництва</c:v>
                </c:pt>
              </c:strCache>
            </c:strRef>
          </c:cat>
          <c:val>
            <c:numRef>
              <c:f>'[TF_calculations_if_new.xlsx]Slides 9-10'!$B$29:$B$33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2.8</c:v>
                </c:pt>
                <c:pt idx="2">
                  <c:v>1.08</c:v>
                </c:pt>
                <c:pt idx="3">
                  <c:v>2.37</c:v>
                </c:pt>
                <c:pt idx="4">
                  <c:v>1.81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054016"/>
        <c:axId val="90076288"/>
      </c:barChart>
      <c:catAx>
        <c:axId val="90054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0076288"/>
        <c:crosses val="autoZero"/>
        <c:auto val="1"/>
        <c:lblAlgn val="ctr"/>
        <c:lblOffset val="100"/>
        <c:noMultiLvlLbl val="0"/>
      </c:catAx>
      <c:valAx>
        <c:axId val="90076288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90054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n-US"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Sheet1!$B$68:$B$70</c:f>
              <c:strCache>
                <c:ptCount val="3"/>
                <c:pt idx="0">
                  <c:v>Механізм вцілому ефектвний</c:v>
                </c:pt>
                <c:pt idx="1">
                  <c:v>Механізм вцілому неефектвний</c:v>
                </c:pt>
                <c:pt idx="2">
                  <c:v>Не визначились із відповіддю</c:v>
                </c:pt>
              </c:strCache>
            </c:strRef>
          </c:cat>
          <c:val>
            <c:numRef>
              <c:f>Sheet1!$C$68:$C$70</c:f>
              <c:numCache>
                <c:formatCode>0.00%</c:formatCode>
                <c:ptCount val="3"/>
                <c:pt idx="0">
                  <c:v>0.44067796610169491</c:v>
                </c:pt>
                <c:pt idx="1">
                  <c:v>0.40677966101694951</c:v>
                </c:pt>
                <c:pt idx="2">
                  <c:v>0.15254237288135619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lang="en-US" sz="12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n-US"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Sheet1!$B$20:$B$26</c:f>
              <c:strCache>
                <c:ptCount val="7"/>
                <c:pt idx="0">
                  <c:v>Повна передоплата або не визначились з відповіддю</c:v>
                </c:pt>
                <c:pt idx="1">
                  <c:v>Лізинг</c:v>
                </c:pt>
                <c:pt idx="2">
                  <c:v>Акцептована тратта</c:v>
                </c:pt>
                <c:pt idx="3">
                  <c:v>Банківські гарантії</c:v>
                </c:pt>
                <c:pt idx="4">
                  <c:v>Структуроване фінансування </c:v>
                </c:pt>
                <c:pt idx="5">
                  <c:v>Кредити покупця і продавця</c:v>
                </c:pt>
                <c:pt idx="6">
                  <c:v>Акредитиви</c:v>
                </c:pt>
              </c:strCache>
            </c:strRef>
          </c:cat>
          <c:val>
            <c:numRef>
              <c:f>Sheet1!$C$20:$C$26</c:f>
              <c:numCache>
                <c:formatCode>0.00%</c:formatCode>
                <c:ptCount val="7"/>
                <c:pt idx="0">
                  <c:v>0.42420000000000002</c:v>
                </c:pt>
                <c:pt idx="1">
                  <c:v>0.24950000000000008</c:v>
                </c:pt>
                <c:pt idx="2">
                  <c:v>0.1363</c:v>
                </c:pt>
                <c:pt idx="3">
                  <c:v>9.4500000000000056E-2</c:v>
                </c:pt>
                <c:pt idx="4">
                  <c:v>4.2900000000000021E-2</c:v>
                </c:pt>
                <c:pt idx="5">
                  <c:v>4.2900000000000021E-2</c:v>
                </c:pt>
                <c:pt idx="6">
                  <c:v>9.900000000000006E-3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lang="en-US" sz="12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47184129299639E-2"/>
          <c:y val="3.9833168705169807E-2"/>
          <c:w val="0.8904420384951881"/>
          <c:h val="0.753800966559271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81216"/>
        <c:axId val="89891200"/>
      </c:barChart>
      <c:catAx>
        <c:axId val="89881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 sz="1400" b="1"/>
            </a:pPr>
            <a:endParaRPr lang="ru-RU"/>
          </a:p>
        </c:txPr>
        <c:crossAx val="89891200"/>
        <c:crosses val="autoZero"/>
        <c:auto val="1"/>
        <c:lblAlgn val="ctr"/>
        <c:lblOffset val="100"/>
        <c:noMultiLvlLbl val="0"/>
      </c:catAx>
      <c:valAx>
        <c:axId val="89891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881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62729658792658"/>
          <c:y val="7.407407407407407E-2"/>
          <c:w val="0.52765048118985125"/>
          <c:h val="0.8330941965587639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'Крок 3'!$A$2:$A$18</c:f>
              <c:strCache>
                <c:ptCount val="17"/>
                <c:pt idx="0">
                  <c:v>Специфікація</c:v>
                </c:pt>
                <c:pt idx="1">
                  <c:v>Рахунок (інвойс)</c:v>
                </c:pt>
                <c:pt idx="2">
                  <c:v>Декларація митної вартості</c:v>
                </c:pt>
                <c:pt idx="3">
                  <c:v>Повідомлення про відправку</c:v>
                </c:pt>
                <c:pt idx="4">
                  <c:v>Пакувальний лист</c:v>
                </c:pt>
                <c:pt idx="5">
                  <c:v>Коносамент</c:v>
                </c:pt>
                <c:pt idx="6">
                  <c:v>Відвантажувальне доручення</c:v>
                </c:pt>
                <c:pt idx="7">
                  <c:v>Авіаційна накладна</c:v>
                </c:pt>
                <c:pt idx="8">
                  <c:v>Залізнична накладна</c:v>
                </c:pt>
                <c:pt idx="9">
                  <c:v>Автотранспортна накладна</c:v>
                </c:pt>
                <c:pt idx="10">
                  <c:v>Імпортні декларації</c:v>
                </c:pt>
                <c:pt idx="11">
                  <c:v>Експортні декларації</c:v>
                </c:pt>
                <c:pt idx="12">
                  <c:v>Транзитні декларації</c:v>
                </c:pt>
                <c:pt idx="13">
                  <c:v>Вантажний маніфест</c:v>
                </c:pt>
                <c:pt idx="14">
                  <c:v>Декларація про вставновлення максимальної роздрібної ціни</c:v>
                </c:pt>
                <c:pt idx="15">
                  <c:v>Платіжне доручення</c:v>
                </c:pt>
                <c:pt idx="16">
                  <c:v>Сертифікат про походження</c:v>
                </c:pt>
              </c:strCache>
            </c:strRef>
          </c:cat>
          <c:val>
            <c:numRef>
              <c:f>'Крок 3'!$B$2:$B$18</c:f>
              <c:numCache>
                <c:formatCode>0%</c:formatCode>
                <c:ptCount val="17"/>
                <c:pt idx="0">
                  <c:v>0.37000000000000016</c:v>
                </c:pt>
                <c:pt idx="1">
                  <c:v>0.41000000000000014</c:v>
                </c:pt>
                <c:pt idx="2">
                  <c:v>0.64000000000000035</c:v>
                </c:pt>
                <c:pt idx="3">
                  <c:v>0.52</c:v>
                </c:pt>
                <c:pt idx="4">
                  <c:v>0.38000000000000017</c:v>
                </c:pt>
                <c:pt idx="5">
                  <c:v>0.4</c:v>
                </c:pt>
                <c:pt idx="6">
                  <c:v>0.29000000000000015</c:v>
                </c:pt>
                <c:pt idx="7">
                  <c:v>0.37000000000000016</c:v>
                </c:pt>
                <c:pt idx="8">
                  <c:v>0.48000000000000015</c:v>
                </c:pt>
                <c:pt idx="9">
                  <c:v>0.33000000000000024</c:v>
                </c:pt>
                <c:pt idx="10">
                  <c:v>0.8</c:v>
                </c:pt>
                <c:pt idx="11">
                  <c:v>0.72000000000000031</c:v>
                </c:pt>
                <c:pt idx="12">
                  <c:v>0.64000000000000035</c:v>
                </c:pt>
                <c:pt idx="13">
                  <c:v>0.34</c:v>
                </c:pt>
                <c:pt idx="14">
                  <c:v>0.46</c:v>
                </c:pt>
                <c:pt idx="15">
                  <c:v>0.58000000000000007</c:v>
                </c:pt>
                <c:pt idx="16">
                  <c:v>0.31000000000000016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98368"/>
        <c:axId val="89920640"/>
      </c:barChart>
      <c:catAx>
        <c:axId val="898983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ru-RU"/>
          </a:p>
        </c:txPr>
        <c:crossAx val="89920640"/>
        <c:crosses val="autoZero"/>
        <c:auto val="1"/>
        <c:lblAlgn val="ctr"/>
        <c:lblOffset val="100"/>
        <c:noMultiLvlLbl val="0"/>
      </c:catAx>
      <c:valAx>
        <c:axId val="899206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ru-RU"/>
          </a:p>
        </c:txPr>
        <c:crossAx val="89898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numFmt formatCode="0.0%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graph!$I$211:$I$215</c:f>
              <c:strCache>
                <c:ptCount val="5"/>
                <c:pt idx="0">
                  <c:v>Бізнес-асоціації, окрім ТПП</c:v>
                </c:pt>
                <c:pt idx="1">
                  <c:v>Експедиторські фірми</c:v>
                </c:pt>
                <c:pt idx="2">
                  <c:v>Митні органи</c:v>
                </c:pt>
                <c:pt idx="3">
                  <c:v>Покупці чи постачальники у країнах-імпортерах</c:v>
                </c:pt>
                <c:pt idx="4">
                  <c:v>Торгово-промислові палати (ТПП)</c:v>
                </c:pt>
              </c:strCache>
            </c:strRef>
          </c:cat>
          <c:val>
            <c:numRef>
              <c:f>graph!$J$211:$J$215</c:f>
              <c:numCache>
                <c:formatCode>0.0%</c:formatCode>
                <c:ptCount val="5"/>
                <c:pt idx="0">
                  <c:v>0.15837104072398189</c:v>
                </c:pt>
                <c:pt idx="1">
                  <c:v>0.33031674208144796</c:v>
                </c:pt>
                <c:pt idx="2">
                  <c:v>0.43891402714932126</c:v>
                </c:pt>
                <c:pt idx="3">
                  <c:v>0.47511312217194568</c:v>
                </c:pt>
                <c:pt idx="4">
                  <c:v>0.66063348416289591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954944"/>
        <c:axId val="89966080"/>
      </c:barChart>
      <c:catAx>
        <c:axId val="899549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9966080"/>
        <c:crosses val="autoZero"/>
        <c:auto val="1"/>
        <c:lblAlgn val="ctr"/>
        <c:lblOffset val="100"/>
        <c:noMultiLvlLbl val="0"/>
      </c:catAx>
      <c:valAx>
        <c:axId val="89966080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89954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'Slides 4-8'!$G$6:$G$8</c:f>
              <c:strCache>
                <c:ptCount val="3"/>
                <c:pt idx="0">
                  <c:v>Так, стикались</c:v>
                </c:pt>
                <c:pt idx="1">
                  <c:v>Ні, не стикались</c:v>
                </c:pt>
                <c:pt idx="2">
                  <c:v>Не визначились з відповіддю </c:v>
                </c:pt>
              </c:strCache>
            </c:strRef>
          </c:cat>
          <c:val>
            <c:numRef>
              <c:f>'Slides 4-8'!$H$6:$H$8</c:f>
              <c:numCache>
                <c:formatCode>0.0%</c:formatCode>
                <c:ptCount val="3"/>
                <c:pt idx="0">
                  <c:v>0.65200000000000002</c:v>
                </c:pt>
                <c:pt idx="1">
                  <c:v>0.32600000000000001</c:v>
                </c:pt>
                <c:pt idx="2">
                  <c:v>2.3E-2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.0%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'Slides 4-8'!$A$12:$A$14</c:f>
              <c:strCache>
                <c:ptCount val="3"/>
                <c:pt idx="0">
                  <c:v>Малі підприємства (менше 50 осіб)</c:v>
                </c:pt>
                <c:pt idx="1">
                  <c:v>Середні підприємства (51-250 осіб)</c:v>
                </c:pt>
                <c:pt idx="2">
                  <c:v>Великі підприємства (більше 250 осіб)</c:v>
                </c:pt>
              </c:strCache>
            </c:strRef>
          </c:cat>
          <c:val>
            <c:numRef>
              <c:f>'Slides 4-8'!$B$12:$B$14</c:f>
              <c:numCache>
                <c:formatCode>General</c:formatCode>
                <c:ptCount val="3"/>
                <c:pt idx="0">
                  <c:v>0.57692307692307698</c:v>
                </c:pt>
                <c:pt idx="1">
                  <c:v>0.73846153846153839</c:v>
                </c:pt>
                <c:pt idx="2">
                  <c:v>0.6216216216216216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08512"/>
        <c:axId val="88210048"/>
      </c:barChart>
      <c:catAx>
        <c:axId val="88208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8210048"/>
        <c:crosses val="autoZero"/>
        <c:auto val="1"/>
        <c:lblAlgn val="ctr"/>
        <c:lblOffset val="100"/>
        <c:noMultiLvlLbl val="0"/>
      </c:catAx>
      <c:valAx>
        <c:axId val="8821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208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Розподіл відповідей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numFmt formatCode="0.0%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Лист1!$G$7:$G$9</c:f>
              <c:strCache>
                <c:ptCount val="3"/>
                <c:pt idx="0">
                  <c:v>Так, стикались</c:v>
                </c:pt>
                <c:pt idx="1">
                  <c:v>Ні, не стикались</c:v>
                </c:pt>
                <c:pt idx="2">
                  <c:v>Не визначились із відповіддю</c:v>
                </c:pt>
              </c:strCache>
            </c:strRef>
          </c:cat>
          <c:val>
            <c:numRef>
              <c:f>Лист1!$H$7:$H$9</c:f>
              <c:numCache>
                <c:formatCode>General</c:formatCode>
                <c:ptCount val="3"/>
                <c:pt idx="0">
                  <c:v>105</c:v>
                </c:pt>
                <c:pt idx="1">
                  <c:v>56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750315293935655"/>
          <c:y val="0.32445249616831096"/>
          <c:w val="0.31689858753424271"/>
          <c:h val="0.3920668897972717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'[Small_Medium_Big_Problems.xlsx]Аркуш1 (2)'!$D$31:$D$33</c:f>
              <c:strCache>
                <c:ptCount val="3"/>
                <c:pt idx="0">
                  <c:v>Малі підприємства (0-50 ос.)</c:v>
                </c:pt>
                <c:pt idx="1">
                  <c:v>Середні підприємства (51-250 ос.)</c:v>
                </c:pt>
                <c:pt idx="2">
                  <c:v>Великі підприємства (більше 250 ос.)</c:v>
                </c:pt>
              </c:strCache>
            </c:strRef>
          </c:cat>
          <c:val>
            <c:numRef>
              <c:f>'[Small_Medium_Big_Problems.xlsx]Аркуш1 (2)'!$E$31:$E$33</c:f>
              <c:numCache>
                <c:formatCode>0.0%</c:formatCode>
                <c:ptCount val="3"/>
                <c:pt idx="0">
                  <c:v>0.67700000000000005</c:v>
                </c:pt>
                <c:pt idx="1">
                  <c:v>0.67300000000000004</c:v>
                </c:pt>
                <c:pt idx="2">
                  <c:v>0.57399999999999995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02720"/>
        <c:axId val="88304256"/>
      </c:barChart>
      <c:catAx>
        <c:axId val="88302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8304256"/>
        <c:crosses val="autoZero"/>
        <c:auto val="1"/>
        <c:lblAlgn val="ctr"/>
        <c:lblOffset val="100"/>
        <c:noMultiLvlLbl val="0"/>
      </c:catAx>
      <c:valAx>
        <c:axId val="88304256"/>
        <c:scaling>
          <c:orientation val="minMax"/>
          <c:max val="0.8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883027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Sheet1!$A$90:$A$101</c:f>
              <c:strCache>
                <c:ptCount val="12"/>
                <c:pt idx="0">
                  <c:v>Вибірковість у рішеннях щодо митного оформлення</c:v>
                </c:pt>
                <c:pt idx="1">
                  <c:v>Cкдадність захисту інтересів експортерів через судову систему</c:v>
                </c:pt>
                <c:pt idx="2">
                  <c:v>Складність одержання ліцензій</c:v>
                </c:pt>
                <c:pt idx="3">
                  <c:v>Непередбачуваність політики торговельних партнерів України</c:v>
                </c:pt>
                <c:pt idx="4">
                  <c:v>Політика податкової інспекції: бюрократизація, непрозорість</c:v>
                </c:pt>
                <c:pt idx="5">
                  <c:v>Високий рівень податкового тягаря</c:v>
                </c:pt>
                <c:pt idx="6">
                  <c:v>Відсутність спрощених правил визначення походження товару</c:v>
                </c:pt>
                <c:pt idx="7">
                  <c:v>Тривале очікування оформлення експорту на митниці</c:v>
                </c:pt>
                <c:pt idx="8">
                  <c:v>Непередбачуваність торговельної політики України</c:v>
                </c:pt>
                <c:pt idx="9">
                  <c:v>Велика кількість дозвільних документів для експорту</c:v>
                </c:pt>
                <c:pt idx="10">
                  <c:v>Значний рівень бюрократизації митних процедур</c:v>
                </c:pt>
                <c:pt idx="11">
                  <c:v>Неефективний чи (і) непрозорий механізм відшкодування ПДВ</c:v>
                </c:pt>
              </c:strCache>
            </c:strRef>
          </c:cat>
          <c:val>
            <c:numRef>
              <c:f>Sheet1!$B$90:$B$101</c:f>
              <c:numCache>
                <c:formatCode>General</c:formatCode>
                <c:ptCount val="12"/>
                <c:pt idx="0">
                  <c:v>7.4</c:v>
                </c:pt>
                <c:pt idx="1">
                  <c:v>7.4</c:v>
                </c:pt>
                <c:pt idx="2">
                  <c:v>10.199999999999999</c:v>
                </c:pt>
                <c:pt idx="3">
                  <c:v>14.8</c:v>
                </c:pt>
                <c:pt idx="4">
                  <c:v>15.7</c:v>
                </c:pt>
                <c:pt idx="5">
                  <c:v>16.7</c:v>
                </c:pt>
                <c:pt idx="6">
                  <c:v>17.600000000000001</c:v>
                </c:pt>
                <c:pt idx="7">
                  <c:v>20.399999999999999</c:v>
                </c:pt>
                <c:pt idx="8">
                  <c:v>26.9</c:v>
                </c:pt>
                <c:pt idx="9">
                  <c:v>37</c:v>
                </c:pt>
                <c:pt idx="10">
                  <c:v>40.700000000000003</c:v>
                </c:pt>
                <c:pt idx="11">
                  <c:v>41.7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65312"/>
        <c:axId val="88371200"/>
      </c:barChart>
      <c:catAx>
        <c:axId val="883653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8371200"/>
        <c:crosses val="autoZero"/>
        <c:auto val="1"/>
        <c:lblAlgn val="ctr"/>
        <c:lblOffset val="100"/>
        <c:noMultiLvlLbl val="0"/>
      </c:catAx>
      <c:valAx>
        <c:axId val="88371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365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Sheet1!$A$81:$A$91</c:f>
              <c:strCache>
                <c:ptCount val="11"/>
                <c:pt idx="0">
                  <c:v>Бойкот російських товарів</c:v>
                </c:pt>
                <c:pt idx="1">
                  <c:v>Низький рівень дотримання авторських прав і прав інтелектуальної власності поширення піратства</c:v>
                </c:pt>
                <c:pt idx="2">
                  <c:v>Нестача інформації про особливості внутрішнього ринку України</c:v>
                </c:pt>
                <c:pt idx="3">
                  <c:v>Відсутність ефективних спеціалізованих органів на території України, які би надавали інформацію про особливості внутрішнього ринку країни</c:v>
                </c:pt>
                <c:pt idx="4">
                  <c:v>Низький загальний рівень транспортної інфраструктури (порти, залізниця,     автомобільні дороги)</c:v>
                </c:pt>
                <c:pt idx="5">
                  <c:v>Високий рівень корупції та (чи) бюрократизації у регіонах України при налагодженні дистрибутивної мережі (доведенні імпорту до споживача)</c:v>
                </c:pt>
                <c:pt idx="6">
                  <c:v>Довгий час очікування на митниці при оформленні ввезеного товару</c:v>
                </c:pt>
                <c:pt idx="7">
                  <c:v>Низька купівельна спроможність в Україні</c:v>
                </c:pt>
                <c:pt idx="8">
                  <c:v>Непрозорість процедур на митниці при оформленні імпорту</c:v>
                </c:pt>
                <c:pt idx="9">
                  <c:v>Складність митного і податкового законодавства України</c:v>
                </c:pt>
                <c:pt idx="10">
                  <c:v>Курси валют</c:v>
                </c:pt>
              </c:strCache>
            </c:strRef>
          </c:cat>
          <c:val>
            <c:numRef>
              <c:f>Sheet1!$B$81:$B$91</c:f>
              <c:numCache>
                <c:formatCode>General</c:formatCode>
                <c:ptCount val="11"/>
                <c:pt idx="0">
                  <c:v>3.1</c:v>
                </c:pt>
                <c:pt idx="1">
                  <c:v>3.7</c:v>
                </c:pt>
                <c:pt idx="2">
                  <c:v>5.6</c:v>
                </c:pt>
                <c:pt idx="3">
                  <c:v>5.6</c:v>
                </c:pt>
                <c:pt idx="4">
                  <c:v>10.5</c:v>
                </c:pt>
                <c:pt idx="5">
                  <c:v>13</c:v>
                </c:pt>
                <c:pt idx="6">
                  <c:v>20.399999999999999</c:v>
                </c:pt>
                <c:pt idx="7">
                  <c:v>22.8</c:v>
                </c:pt>
                <c:pt idx="8">
                  <c:v>24.1</c:v>
                </c:pt>
                <c:pt idx="9">
                  <c:v>45</c:v>
                </c:pt>
                <c:pt idx="10">
                  <c:v>50.6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680896"/>
        <c:axId val="89686784"/>
      </c:barChart>
      <c:catAx>
        <c:axId val="89680896"/>
        <c:scaling>
          <c:orientation val="minMax"/>
        </c:scaling>
        <c:delete val="0"/>
        <c:axPos val="l"/>
        <c:majorTickMark val="out"/>
        <c:minorTickMark val="none"/>
        <c:tickLblPos val="nextTo"/>
        <c:crossAx val="89686784"/>
        <c:crosses val="autoZero"/>
        <c:auto val="1"/>
        <c:lblAlgn val="ctr"/>
        <c:lblOffset val="100"/>
        <c:noMultiLvlLbl val="0"/>
      </c:catAx>
      <c:valAx>
        <c:axId val="89686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80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'[TF_calculations_if_new.xlsx]Slides 9-10'!$D$5:$D$9</c:f>
              <c:strCache>
                <c:ptCount val="5"/>
                <c:pt idx="0">
                  <c:v>Ефективна і не має потреби в змінах</c:v>
                </c:pt>
                <c:pt idx="1">
                  <c:v>У цілому ефективна, але вимагає деяких змін</c:v>
                </c:pt>
                <c:pt idx="2">
                  <c:v>У цілому неефективна, але масштабні реформи можуть покращити ситуацію</c:v>
                </c:pt>
                <c:pt idx="3">
                  <c:v>Зовсім неефективна і має потребу у кардинальних змінах</c:v>
                </c:pt>
                <c:pt idx="4">
                  <c:v>Важко відповісти</c:v>
                </c:pt>
              </c:strCache>
            </c:strRef>
          </c:cat>
          <c:val>
            <c:numRef>
              <c:f>'[TF_calculations_if_new.xlsx]Slides 9-10'!$E$5:$E$9</c:f>
              <c:numCache>
                <c:formatCode>0.0%</c:formatCode>
                <c:ptCount val="5"/>
                <c:pt idx="0">
                  <c:v>4.2000000000000003E-2</c:v>
                </c:pt>
                <c:pt idx="1">
                  <c:v>0.65100000000000002</c:v>
                </c:pt>
                <c:pt idx="2">
                  <c:v>0.14599999999999999</c:v>
                </c:pt>
                <c:pt idx="3">
                  <c:v>7.0999999999999994E-2</c:v>
                </c:pt>
                <c:pt idx="4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743360"/>
        <c:axId val="89744896"/>
      </c:barChart>
      <c:catAx>
        <c:axId val="897433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9744896"/>
        <c:crosses val="autoZero"/>
        <c:auto val="1"/>
        <c:lblAlgn val="ctr"/>
        <c:lblOffset val="100"/>
        <c:noMultiLvlLbl val="0"/>
      </c:catAx>
      <c:valAx>
        <c:axId val="8974489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89743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47184129299639E-2"/>
          <c:y val="3.9833168705169807E-2"/>
          <c:w val="0.8904420384951881"/>
          <c:h val="0.753800966559271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762048"/>
        <c:axId val="89780224"/>
      </c:barChart>
      <c:catAx>
        <c:axId val="89762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 sz="1400" b="1"/>
            </a:pPr>
            <a:endParaRPr lang="ru-RU"/>
          </a:p>
        </c:txPr>
        <c:crossAx val="89780224"/>
        <c:crosses val="autoZero"/>
        <c:auto val="1"/>
        <c:lblAlgn val="ctr"/>
        <c:lblOffset val="100"/>
        <c:noMultiLvlLbl val="0"/>
      </c:catAx>
      <c:valAx>
        <c:axId val="89780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762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0.99537</cdr:x>
      <cdr:y>0.97129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314286" cy="422857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312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846" y="0"/>
            <a:ext cx="291931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6955C-C3F0-479A-9F64-DAE666828DBE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1418"/>
            <a:ext cx="2919312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846" y="9371418"/>
            <a:ext cx="291931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AA16B-F3BF-4722-80E2-5D81E6927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36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7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E630A-07A4-4D8A-A429-BE43F3391EEF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7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39AA3-2105-4B29-A105-9201A806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9AA3-2105-4B29-A105-9201A80648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5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9AA3-2105-4B29-A105-9201A80648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9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9AA3-2105-4B29-A105-9201A80648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3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9AA3-2105-4B29-A105-9201A80648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6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9AA3-2105-4B29-A105-9201A80648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9AA3-2105-4B29-A105-9201A80648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9AA3-2105-4B29-A105-9201A80648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8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9AA3-2105-4B29-A105-9201A80648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83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9AA3-2105-4B29-A105-9201A80648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9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39AA3-2105-4B29-A105-9201A80648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31B0-37BE-40D1-94CE-325AE7F58515}" type="datetime1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8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8F82-C3F2-4B27-B4FD-E702CB0E7E0F}" type="datetime1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8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9F7A-16E5-417D-B7B4-42602B66B965}" type="datetime1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3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4CAE-1855-442C-9860-C4DA4F660CEF}" type="datetime1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1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1BC1-FEC0-4078-AF92-C41AAE63E3BC}" type="datetime1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7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D4AD-390A-4C22-8EFE-EAB8FBC3621C}" type="datetime1">
              <a:rPr lang="ru-RU" smtClean="0"/>
              <a:t>25.06.2015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9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1F62-CB7A-492B-980E-8450A06921EB}" type="datetime1">
              <a:rPr lang="ru-RU" smtClean="0"/>
              <a:t>25.06.2015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8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ACA1D-3514-43A4-AD09-4EB59B65FB54}" type="datetime1">
              <a:rPr lang="ru-RU" smtClean="0"/>
              <a:t>25.06.2015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9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2CDB-91DC-4F20-8BA6-9C9DC2FE3157}" type="datetime1">
              <a:rPr lang="ru-RU" smtClean="0"/>
              <a:t>25.06.2015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4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F51A-BEC1-4584-B2A8-A56FFB6B8D8D}" type="datetime1">
              <a:rPr lang="ru-RU" smtClean="0"/>
              <a:t>25.06.2015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3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CA57-F299-4039-9E3D-2078E607026D}" type="datetime1">
              <a:rPr lang="ru-RU" smtClean="0"/>
              <a:t>25.06.2015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3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D04A2-1E40-44BC-ABB6-158CA106C611}" type="datetime1">
              <a:rPr lang="ru-RU" smtClean="0"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DED6B-B745-45D4-A9E9-BBB7563CD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3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9392"/>
            <a:ext cx="9180512" cy="7029400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2028" y="1148671"/>
            <a:ext cx="8676456" cy="213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altLang="en-US" sz="1100" b="1" i="0" u="none" strike="noStrike" cap="none" normalizeH="0" baseline="0" dirty="0" smtClean="0">
              <a:ln>
                <a:noFill/>
              </a:ln>
              <a:solidFill>
                <a:srgbClr val="474F59"/>
              </a:solidFill>
              <a:effectLst/>
              <a:latin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altLang="en-US" sz="3600" b="1" dirty="0" smtClean="0">
                <a:solidFill>
                  <a:srgbClr val="474F59"/>
                </a:solidFill>
                <a:latin typeface="Calibri" pitchFamily="34" charset="0"/>
              </a:rPr>
              <a:t>Спрощення процедур </a:t>
            </a:r>
            <a:r>
              <a:rPr lang="ru-RU" altLang="en-US" sz="3600" b="1" dirty="0" err="1">
                <a:solidFill>
                  <a:srgbClr val="474F59"/>
                </a:solidFill>
                <a:latin typeface="Calibri" pitchFamily="34" charset="0"/>
              </a:rPr>
              <a:t>торгівлі</a:t>
            </a:r>
            <a:r>
              <a:rPr lang="ru-RU" altLang="en-US" sz="3600" b="1" dirty="0">
                <a:solidFill>
                  <a:srgbClr val="474F59"/>
                </a:solidFill>
                <a:latin typeface="Calibri" pitchFamily="34" charset="0"/>
              </a:rPr>
              <a:t> в </a:t>
            </a:r>
            <a:r>
              <a:rPr lang="ru-RU" altLang="en-US" sz="3600" b="1" dirty="0" err="1">
                <a:solidFill>
                  <a:srgbClr val="474F59"/>
                </a:solidFill>
                <a:latin typeface="Calibri" pitchFamily="34" charset="0"/>
              </a:rPr>
              <a:t>Україні</a:t>
            </a:r>
            <a:r>
              <a:rPr lang="ru-RU" altLang="en-US" sz="3600" b="1" dirty="0">
                <a:solidFill>
                  <a:srgbClr val="474F59"/>
                </a:solidFill>
                <a:latin typeface="Calibri" pitchFamily="34" charset="0"/>
              </a:rPr>
              <a:t>: </a:t>
            </a:r>
            <a:r>
              <a:rPr lang="ru-RU" altLang="en-US" sz="3600" b="1" dirty="0" err="1">
                <a:solidFill>
                  <a:srgbClr val="474F59"/>
                </a:solidFill>
                <a:latin typeface="Calibri" pitchFamily="34" charset="0"/>
              </a:rPr>
              <a:t>проблеми</a:t>
            </a:r>
            <a:r>
              <a:rPr lang="ru-RU" altLang="en-US" sz="3600" b="1" dirty="0">
                <a:solidFill>
                  <a:srgbClr val="474F59"/>
                </a:solidFill>
                <a:latin typeface="Calibri" pitchFamily="34" charset="0"/>
              </a:rPr>
              <a:t> та </a:t>
            </a:r>
            <a:r>
              <a:rPr lang="ru-RU" altLang="en-US" sz="3600" b="1" dirty="0" err="1" smtClean="0">
                <a:solidFill>
                  <a:srgbClr val="474F59"/>
                </a:solidFill>
                <a:latin typeface="Calibri" pitchFamily="34" charset="0"/>
              </a:rPr>
              <a:t>перешкоди</a:t>
            </a:r>
            <a:endParaRPr lang="en-US" altLang="en-US" sz="3600" b="1" dirty="0" smtClean="0">
              <a:solidFill>
                <a:srgbClr val="474F59"/>
              </a:solidFill>
              <a:latin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altLang="en-US" sz="2400" i="1" dirty="0" smtClean="0">
                <a:solidFill>
                  <a:srgbClr val="474F59"/>
                </a:solidFill>
                <a:latin typeface="Calibri" pitchFamily="34" charset="0"/>
              </a:rPr>
              <a:t>(</a:t>
            </a:r>
            <a:r>
              <a:rPr lang="uk-UA" altLang="en-US" sz="2400" i="1" dirty="0" smtClean="0">
                <a:solidFill>
                  <a:srgbClr val="474F59"/>
                </a:solidFill>
                <a:latin typeface="Calibri" pitchFamily="34" charset="0"/>
              </a:rPr>
              <a:t>за результатами опитування представників бізнесу</a:t>
            </a:r>
            <a:r>
              <a:rPr lang="en-US" altLang="en-US" sz="2400" i="1" dirty="0" smtClean="0">
                <a:solidFill>
                  <a:srgbClr val="474F59"/>
                </a:solidFill>
                <a:latin typeface="Calibri" pitchFamily="34" charset="0"/>
              </a:rPr>
              <a:t>)</a:t>
            </a:r>
            <a:endParaRPr lang="ru-RU" altLang="en-US" sz="2400" i="1" dirty="0">
              <a:solidFill>
                <a:srgbClr val="474F59"/>
              </a:solidFill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altLang="en-US" sz="1100" b="1" dirty="0" smtClean="0">
              <a:solidFill>
                <a:srgbClr val="A6A282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Оксана Кузяків,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Айше Халілова</a:t>
            </a:r>
            <a:endParaRPr kumimoji="0" lang="ru-RU" altLang="en-US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altLang="en-US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en-US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Експерти</a:t>
            </a:r>
            <a:r>
              <a:rPr kumimoji="0" lang="ru-RU" altLang="en-US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проекту «</a:t>
            </a:r>
            <a:r>
              <a:rPr kumimoji="0" lang="ru-RU" altLang="en-US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Діалог</a:t>
            </a:r>
            <a:r>
              <a:rPr kumimoji="0" lang="ru-RU" altLang="en-US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0" lang="ru-RU" altLang="en-US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зі</a:t>
            </a:r>
            <a:r>
              <a:rPr kumimoji="0" lang="ru-RU" altLang="en-US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0" lang="ru-RU" altLang="en-US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сприяння</a:t>
            </a:r>
            <a:r>
              <a:rPr kumimoji="0" lang="ru-RU" altLang="en-US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0" lang="ru-RU" altLang="en-US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торгівлі</a:t>
            </a:r>
            <a:r>
              <a:rPr kumimoji="0" lang="ru-RU" altLang="en-US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2" name="Picture 11" descr="IER_logo_BB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13" descr="Eu_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610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0497" y="836712"/>
            <a:ext cx="7555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Найбільші проблеми при здійсненні експортної діяльності, % </a:t>
            </a:r>
            <a:r>
              <a:rPr lang="uk-UA" sz="2400" b="1" dirty="0" smtClean="0"/>
              <a:t>відповідей</a:t>
            </a:r>
            <a:endParaRPr lang="en-US" sz="2400" b="1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9512" y="5876895"/>
            <a:ext cx="6675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Примітка: респонденти мали</a:t>
            </a:r>
            <a:r>
              <a:rPr kumimoji="0" lang="uk-UA" altLang="en-US" sz="16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змогу</a:t>
            </a:r>
            <a:r>
              <a:rPr kumimoji="0" lang="uk-UA" alt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обрати до 3-ох варіантів відповідей</a:t>
            </a:r>
            <a:endParaRPr kumimoji="0" lang="uk-UA" altLang="en-US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4548" y="6525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Джерело: результати опитування представників підприємств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602542"/>
              </p:ext>
            </p:extLst>
          </p:nvPr>
        </p:nvGraphicFramePr>
        <p:xfrm>
          <a:off x="461538" y="1658978"/>
          <a:ext cx="8352928" cy="435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3" name="Picture 12" descr="IER_logo_BB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13" descr="Eu_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0497" y="836712"/>
            <a:ext cx="7555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Найбільші проблеми при здійсненні </a:t>
            </a:r>
            <a:r>
              <a:rPr lang="uk-UA" sz="2400" b="1" dirty="0" smtClean="0"/>
              <a:t>імпортної </a:t>
            </a:r>
            <a:r>
              <a:rPr lang="uk-UA" sz="2400" b="1" dirty="0"/>
              <a:t>діяльності, % </a:t>
            </a:r>
            <a:r>
              <a:rPr lang="uk-UA" sz="2400" b="1" dirty="0" smtClean="0"/>
              <a:t>відповідей</a:t>
            </a:r>
            <a:endParaRPr lang="en-US" sz="2400" b="1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9512" y="5876895"/>
            <a:ext cx="6675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Примітка: респонденти мали</a:t>
            </a:r>
            <a:r>
              <a:rPr kumimoji="0" lang="uk-UA" altLang="en-US" sz="16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змогу</a:t>
            </a:r>
            <a:r>
              <a:rPr kumimoji="0" lang="uk-UA" alt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обрати до 3-ох варіантів відповідей</a:t>
            </a:r>
            <a:endParaRPr kumimoji="0" lang="uk-UA" altLang="en-US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4548" y="6525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Джерело: результати опитування представників підприємств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3" name="Picture 12" descr="IER_logo_BB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13" descr="Eu_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895838"/>
              </p:ext>
            </p:extLst>
          </p:nvPr>
        </p:nvGraphicFramePr>
        <p:xfrm>
          <a:off x="179512" y="1484784"/>
          <a:ext cx="8856984" cy="456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6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2050" y="980875"/>
            <a:ext cx="8059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Загальна оцінка ефективності роботи митних органів</a:t>
            </a:r>
            <a:endParaRPr lang="en-US" sz="2400" b="1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99592" y="6525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Джерело: результати опитування представників підприємств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467575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Більшість опитаних вважає</a:t>
            </a:r>
            <a:r>
              <a:rPr lang="uk-UA" sz="2000" dirty="0"/>
              <a:t>: незалежно від </a:t>
            </a:r>
            <a:r>
              <a:rPr lang="uk-UA" sz="2000" dirty="0" smtClean="0"/>
              <a:t>оцінки ефективності роботи митниці, існує потреба у її реформуванні</a:t>
            </a:r>
            <a:endParaRPr lang="en-US" sz="20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2" name="Picture 11" descr="IER_logo_BB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12" descr="Eu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078875"/>
              </p:ext>
            </p:extLst>
          </p:nvPr>
        </p:nvGraphicFramePr>
        <p:xfrm>
          <a:off x="542050" y="2057400"/>
          <a:ext cx="8059900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graphicFrame>
        <p:nvGraphicFramePr>
          <p:cNvPr id="8" name="Діаграма 2"/>
          <p:cNvGraphicFramePr/>
          <p:nvPr>
            <p:extLst>
              <p:ext uri="{D42A27DB-BD31-4B8C-83A1-F6EECF244321}">
                <p14:modId xmlns:p14="http://schemas.microsoft.com/office/powerpoint/2010/main" val="3272869916"/>
              </p:ext>
            </p:extLst>
          </p:nvPr>
        </p:nvGraphicFramePr>
        <p:xfrm>
          <a:off x="395536" y="1268760"/>
          <a:ext cx="8280920" cy="384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99592" y="6525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Джерело: результати опитування представників підприємств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548" y="872530"/>
            <a:ext cx="8203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Найбільші проблеми у роботі </a:t>
            </a:r>
            <a:r>
              <a:rPr lang="uk-UA" sz="2400" b="1" dirty="0" smtClean="0"/>
              <a:t>митниці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55892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*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/>
              <a:t>бал, 1-найменша проблема, </a:t>
            </a:r>
            <a:r>
              <a:rPr lang="ru-RU" dirty="0" smtClean="0"/>
              <a:t>5-найбільша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020020"/>
              </p:ext>
            </p:extLst>
          </p:nvPr>
        </p:nvGraphicFramePr>
        <p:xfrm>
          <a:off x="559034" y="1412776"/>
          <a:ext cx="790102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5" name="Picture 14" descr="IER_logo_BB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15" descr="Eu_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43"/>
            <a:ext cx="9144000" cy="6464401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99592" y="6525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Джерело: результати опитування представників підприємств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692696" y="938416"/>
            <a:ext cx="8203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Використання фінансових</a:t>
            </a:r>
          </a:p>
          <a:p>
            <a:pPr algn="ctr"/>
            <a:r>
              <a:rPr lang="uk-UA" sz="2400" b="1" dirty="0" smtClean="0"/>
              <a:t> інструментів</a:t>
            </a:r>
            <a:endParaRPr lang="en-US" sz="2400" b="1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5" name="Picture 14" descr="IER_logo_BB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15" descr="Eu_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128978225"/>
              </p:ext>
            </p:extLst>
          </p:nvPr>
        </p:nvGraphicFramePr>
        <p:xfrm>
          <a:off x="4257303" y="2348880"/>
          <a:ext cx="48961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220554751"/>
              </p:ext>
            </p:extLst>
          </p:nvPr>
        </p:nvGraphicFramePr>
        <p:xfrm>
          <a:off x="0" y="1360761"/>
          <a:ext cx="4896544" cy="495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5759043"/>
            <a:ext cx="397416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16693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16693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16693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16693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16693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6693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6693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6693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6693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6938" algn="ctr"/>
              </a:tabLst>
            </a:pPr>
            <a:r>
              <a:rPr kumimoji="0" lang="uk-U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Джерело: результати опитування представ</a:t>
            </a:r>
            <a:r>
              <a:rPr lang="uk-UA" altLang="en-US" sz="900" dirty="0" smtClean="0"/>
              <a:t>ників підприємств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4606" y="980875"/>
            <a:ext cx="8203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О</a:t>
            </a:r>
            <a:r>
              <a:rPr lang="uk-UA" sz="2400" b="1" dirty="0" smtClean="0"/>
              <a:t>цінювання митної вартості</a:t>
            </a:r>
          </a:p>
          <a:p>
            <a:pPr algn="ctr"/>
            <a:r>
              <a:rPr lang="uk-UA" sz="2400" b="1" dirty="0" smtClean="0"/>
              <a:t>(ефективність механізму)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55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graphicFrame>
        <p:nvGraphicFramePr>
          <p:cNvPr id="8" name="Діаграма 2"/>
          <p:cNvGraphicFramePr/>
          <p:nvPr>
            <p:extLst>
              <p:ext uri="{D42A27DB-BD31-4B8C-83A1-F6EECF244321}">
                <p14:modId xmlns:p14="http://schemas.microsoft.com/office/powerpoint/2010/main" val="2045810082"/>
              </p:ext>
            </p:extLst>
          </p:nvPr>
        </p:nvGraphicFramePr>
        <p:xfrm>
          <a:off x="395536" y="1268760"/>
          <a:ext cx="8280920" cy="384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99592" y="6525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Джерело: результати опитування представників підприємств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5" name="Picture 14" descr="IER_logo_BB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15" descr="Eu_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13961852"/>
              </p:ext>
            </p:extLst>
          </p:nvPr>
        </p:nvGraphicFramePr>
        <p:xfrm>
          <a:off x="179512" y="1396373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980875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Відсоток</a:t>
            </a:r>
            <a:r>
              <a:rPr lang="ru-RU" sz="2400" b="1" dirty="0"/>
              <a:t> </a:t>
            </a:r>
            <a:r>
              <a:rPr lang="ru-RU" sz="2400" b="1" dirty="0" err="1"/>
              <a:t>використання</a:t>
            </a:r>
            <a:r>
              <a:rPr lang="ru-RU" sz="2400" b="1" dirty="0"/>
              <a:t> </a:t>
            </a:r>
            <a:r>
              <a:rPr lang="ru-RU" sz="2400" b="1" dirty="0" err="1"/>
              <a:t>форми</a:t>
            </a:r>
            <a:r>
              <a:rPr lang="ru-RU" sz="2400" b="1" dirty="0"/>
              <a:t> </a:t>
            </a:r>
            <a:r>
              <a:rPr lang="ru-RU" sz="2400" b="1" dirty="0" err="1"/>
              <a:t>електронного</a:t>
            </a:r>
            <a:r>
              <a:rPr lang="ru-RU" sz="2400" b="1" dirty="0"/>
              <a:t> </a:t>
            </a:r>
            <a:r>
              <a:rPr lang="ru-RU" sz="2400" b="1" dirty="0" err="1"/>
              <a:t>запису</a:t>
            </a:r>
            <a:r>
              <a:rPr lang="ru-RU" sz="2400" b="1" dirty="0"/>
              <a:t> для </a:t>
            </a:r>
            <a:r>
              <a:rPr lang="ru-RU" sz="2400" b="1" dirty="0" err="1"/>
              <a:t>окремих</a:t>
            </a:r>
            <a:r>
              <a:rPr lang="ru-RU" sz="2400" b="1" dirty="0"/>
              <a:t> </a:t>
            </a:r>
            <a:r>
              <a:rPr lang="ru-RU" sz="2400" b="1" dirty="0" err="1"/>
              <a:t>видів</a:t>
            </a:r>
            <a:r>
              <a:rPr lang="ru-RU" sz="2400" b="1" dirty="0"/>
              <a:t> </a:t>
            </a:r>
            <a:r>
              <a:rPr lang="ru-RU" sz="2400" b="1" dirty="0" err="1"/>
              <a:t>документів</a:t>
            </a:r>
            <a:r>
              <a:rPr lang="ru-RU" sz="2400" b="1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60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9552" y="64533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Джерело: результати опитування представників підприємств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958599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en-US" sz="2400" b="1" dirty="0" smtClean="0"/>
              <a:t>Джерела отримання інформації</a:t>
            </a:r>
            <a:endParaRPr lang="en-US" altLang="en-US" sz="3200" dirty="0"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653136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інформуванні експортерів ключову роль відіграють ТПП. </a:t>
            </a:r>
          </a:p>
          <a:p>
            <a:endParaRPr lang="uk-UA" dirty="0"/>
          </a:p>
          <a:p>
            <a:r>
              <a:rPr lang="uk-UA" i="1" dirty="0" smtClean="0"/>
              <a:t>* Під інформуванням ми маємо </a:t>
            </a:r>
            <a:r>
              <a:rPr lang="uk-UA" i="1" dirty="0"/>
              <a:t>на увазі  </a:t>
            </a:r>
            <a:r>
              <a:rPr lang="uk-UA" i="1" dirty="0" smtClean="0"/>
              <a:t>надання інформації про </a:t>
            </a:r>
            <a:r>
              <a:rPr lang="uk-UA" i="1" dirty="0"/>
              <a:t>експортно-імпортні процедури, документальні вимоги, технічні регламенти, стандарти на продукцію, транспортні та логістичні </a:t>
            </a:r>
            <a:r>
              <a:rPr lang="uk-UA" i="1" dirty="0" smtClean="0"/>
              <a:t>послуги.</a:t>
            </a:r>
            <a:endParaRPr lang="uk-UA" i="1" dirty="0"/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174177"/>
              </p:ext>
            </p:extLst>
          </p:nvPr>
        </p:nvGraphicFramePr>
        <p:xfrm>
          <a:off x="1084753" y="1420263"/>
          <a:ext cx="5832648" cy="321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1" name="Picture 10" descr="IER_logo_BB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12" descr="Eu_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892" y="1196752"/>
            <a:ext cx="8280920" cy="2929880"/>
          </a:xfrm>
        </p:spPr>
        <p:txBody>
          <a:bodyPr>
            <a:normAutofit fontScale="250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chemeClr val="tx1"/>
                </a:solidFill>
              </a:rPr>
              <a:t>65</a:t>
            </a:r>
            <a:r>
              <a:rPr lang="uk-UA" sz="8000" dirty="0" smtClean="0">
                <a:solidFill>
                  <a:schemeClr val="tx1"/>
                </a:solidFill>
              </a:rPr>
              <a:t>,</a:t>
            </a:r>
            <a:r>
              <a:rPr lang="en-US" sz="8000" dirty="0" smtClean="0">
                <a:solidFill>
                  <a:schemeClr val="tx1"/>
                </a:solidFill>
              </a:rPr>
              <a:t>2</a:t>
            </a:r>
            <a:r>
              <a:rPr lang="uk-UA" sz="8000" dirty="0" smtClean="0">
                <a:solidFill>
                  <a:schemeClr val="tx1"/>
                </a:solidFill>
              </a:rPr>
              <a:t>% респондентів-експортерів і  60,3% респондентів-імпортерів зіштовхувались з проблемами при здійсненні зовнішньоекономічної діяльності.</a:t>
            </a:r>
          </a:p>
          <a:p>
            <a:pPr algn="just"/>
            <a:endParaRPr lang="uk-UA" sz="8000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8000" dirty="0" smtClean="0">
                <a:solidFill>
                  <a:schemeClr val="tx1"/>
                </a:solidFill>
              </a:rPr>
              <a:t>Найбільшими перешкодами </a:t>
            </a:r>
            <a:r>
              <a:rPr lang="uk-UA" sz="8000" dirty="0">
                <a:solidFill>
                  <a:schemeClr val="tx1"/>
                </a:solidFill>
              </a:rPr>
              <a:t>для здійснення експортної </a:t>
            </a:r>
            <a:r>
              <a:rPr lang="uk-UA" sz="8000" dirty="0" smtClean="0">
                <a:solidFill>
                  <a:schemeClr val="tx1"/>
                </a:solidFill>
              </a:rPr>
              <a:t>діяльності </a:t>
            </a:r>
            <a:r>
              <a:rPr lang="uk-UA" sz="8000" dirty="0">
                <a:solidFill>
                  <a:schemeClr val="tx1"/>
                </a:solidFill>
              </a:rPr>
              <a:t>згідно </a:t>
            </a:r>
            <a:r>
              <a:rPr lang="uk-UA" sz="8000" dirty="0" smtClean="0">
                <a:solidFill>
                  <a:schemeClr val="tx1"/>
                </a:solidFill>
              </a:rPr>
              <a:t>результатів опитування є: 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uk-UA" sz="7600" dirty="0" smtClean="0">
                <a:solidFill>
                  <a:schemeClr val="tx1"/>
                </a:solidFill>
              </a:rPr>
              <a:t>неефективний </a:t>
            </a:r>
            <a:r>
              <a:rPr lang="uk-UA" sz="7600" dirty="0">
                <a:solidFill>
                  <a:schemeClr val="tx1"/>
                </a:solidFill>
              </a:rPr>
              <a:t>механізм відшкодування ПДВ, </a:t>
            </a:r>
            <a:endParaRPr lang="uk-UA" sz="7600" dirty="0" smtClean="0">
              <a:solidFill>
                <a:schemeClr val="tx1"/>
              </a:solidFill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uk-UA" sz="7600" dirty="0" smtClean="0">
                <a:solidFill>
                  <a:schemeClr val="tx1"/>
                </a:solidFill>
              </a:rPr>
              <a:t>значний </a:t>
            </a:r>
            <a:r>
              <a:rPr lang="uk-UA" sz="7600" dirty="0">
                <a:solidFill>
                  <a:schemeClr val="tx1"/>
                </a:solidFill>
              </a:rPr>
              <a:t>рівень бюрократизації, </a:t>
            </a:r>
            <a:endParaRPr lang="uk-UA" sz="7600" dirty="0" smtClean="0">
              <a:solidFill>
                <a:schemeClr val="tx1"/>
              </a:solidFill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uk-UA" sz="7600" dirty="0">
                <a:solidFill>
                  <a:schemeClr val="tx1"/>
                </a:solidFill>
              </a:rPr>
              <a:t>велика кількість дозвільних документів для </a:t>
            </a:r>
            <a:r>
              <a:rPr lang="uk-UA" sz="7600" dirty="0" smtClean="0">
                <a:solidFill>
                  <a:schemeClr val="tx1"/>
                </a:solidFill>
              </a:rPr>
              <a:t>експорту</a:t>
            </a:r>
            <a:r>
              <a:rPr lang="uk-UA" sz="7600" dirty="0" smtClean="0">
                <a:solidFill>
                  <a:schemeClr val="tx1"/>
                </a:solidFill>
              </a:rPr>
              <a:t>,</a:t>
            </a:r>
            <a:endParaRPr lang="uk-UA" sz="7600" dirty="0">
              <a:solidFill>
                <a:schemeClr val="tx1"/>
              </a:solidFill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endParaRPr lang="uk-UA" sz="8000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8000" dirty="0" smtClean="0">
                <a:solidFill>
                  <a:schemeClr val="tx1"/>
                </a:solidFill>
              </a:rPr>
              <a:t>Найбільшими перешкодами для здійснення імпортної діяльності згідно результатів опитування є: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uk-UA" sz="7200" dirty="0" smtClean="0">
                <a:solidFill>
                  <a:schemeClr val="tx1"/>
                </a:solidFill>
              </a:rPr>
              <a:t>Різки коливання курсів валют,</a:t>
            </a:r>
            <a:endParaRPr lang="uk-UA" sz="7200" dirty="0">
              <a:solidFill>
                <a:schemeClr val="tx1"/>
              </a:solidFill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uk-UA" sz="7200" dirty="0">
                <a:solidFill>
                  <a:schemeClr val="tx1"/>
                </a:solidFill>
              </a:rPr>
              <a:t>складність митного і податкового законодавства </a:t>
            </a:r>
            <a:r>
              <a:rPr lang="uk-UA" sz="7200" dirty="0" smtClean="0">
                <a:solidFill>
                  <a:schemeClr val="tx1"/>
                </a:solidFill>
              </a:rPr>
              <a:t>України</a:t>
            </a:r>
            <a:r>
              <a:rPr lang="uk-UA" sz="7200" dirty="0" smtClean="0">
                <a:solidFill>
                  <a:schemeClr val="tx1"/>
                </a:solidFill>
              </a:rPr>
              <a:t>.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endParaRPr lang="uk-UA" sz="7200" dirty="0">
              <a:solidFill>
                <a:schemeClr val="tx1"/>
              </a:solidFill>
            </a:endParaRPr>
          </a:p>
          <a:p>
            <a:pPr lvl="1" algn="just"/>
            <a:endParaRPr lang="uk-UA" sz="8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7155" y="764328"/>
            <a:ext cx="1689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ВИСНОВКИ</a:t>
            </a:r>
            <a:endParaRPr lang="en-US" sz="2400" b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" name="Picture 6" descr="IER_logo_BB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 descr="Eu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892" y="1196752"/>
            <a:ext cx="8280920" cy="2664296"/>
          </a:xfrm>
        </p:spPr>
        <p:txBody>
          <a:bodyPr>
            <a:normAutofit fontScale="250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8000" dirty="0" smtClean="0">
                <a:solidFill>
                  <a:schemeClr val="tx1"/>
                </a:solidFill>
              </a:rPr>
              <a:t>Незалежно від оцінки ефективності роботи митниці, абсолютна більшість респондентів зазначила, що існує потреба у її реформуванні.</a:t>
            </a:r>
          </a:p>
          <a:p>
            <a:pPr algn="just"/>
            <a:endParaRPr lang="uk-UA" sz="8000" dirty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8000" dirty="0" smtClean="0">
                <a:solidFill>
                  <a:schemeClr val="tx1"/>
                </a:solidFill>
              </a:rPr>
              <a:t>Найбільшими проблемами на митниці учасники опитування визначають: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uk-UA" sz="7600" dirty="0" smtClean="0">
                <a:solidFill>
                  <a:schemeClr val="tx1"/>
                </a:solidFill>
              </a:rPr>
              <a:t>недосконале митне і податкове законодавство,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uk-UA" sz="7600" dirty="0">
                <a:solidFill>
                  <a:schemeClr val="tx1"/>
                </a:solidFill>
              </a:rPr>
              <a:t>недостатню прозорість та </a:t>
            </a:r>
            <a:r>
              <a:rPr lang="uk-UA" sz="7600" dirty="0" smtClean="0">
                <a:solidFill>
                  <a:schemeClr val="tx1"/>
                </a:solidFill>
              </a:rPr>
              <a:t>відкритість,</a:t>
            </a:r>
            <a:endParaRPr lang="uk-UA" sz="7600" dirty="0">
              <a:solidFill>
                <a:schemeClr val="tx1"/>
              </a:solidFill>
            </a:endParaRP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ru-RU" sz="7600" dirty="0">
                <a:solidFill>
                  <a:schemeClr val="tx1"/>
                </a:solidFill>
              </a:rPr>
              <a:t>к</a:t>
            </a:r>
            <a:r>
              <a:rPr lang="uk-UA" sz="7600" dirty="0" err="1" smtClean="0">
                <a:solidFill>
                  <a:schemeClr val="tx1"/>
                </a:solidFill>
              </a:rPr>
              <a:t>орупцію</a:t>
            </a:r>
            <a:r>
              <a:rPr lang="uk-UA" sz="7600" dirty="0" smtClean="0">
                <a:solidFill>
                  <a:schemeClr val="tx1"/>
                </a:solidFill>
              </a:rPr>
              <a:t>.</a:t>
            </a:r>
          </a:p>
          <a:p>
            <a:pPr lvl="1" algn="just"/>
            <a:endParaRPr lang="en-US" sz="7600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8000" dirty="0">
                <a:solidFill>
                  <a:schemeClr val="tx1"/>
                </a:solidFill>
              </a:rPr>
              <a:t>Найбільш часто у формі електронного документу подаються експортні та імпортні декларації.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8000" dirty="0" smtClean="0">
                <a:solidFill>
                  <a:schemeClr val="tx1"/>
                </a:solidFill>
              </a:rPr>
              <a:t>Основними </a:t>
            </a:r>
            <a:r>
              <a:rPr lang="uk-UA" sz="8000" dirty="0" smtClean="0">
                <a:solidFill>
                  <a:schemeClr val="tx1"/>
                </a:solidFill>
              </a:rPr>
              <a:t>перешкодами для автоматизації документообігу є «недостатність фінансових засобів» і обмежений спектр ІТ рішень, що пропонуються місцевими компаніями.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8000" dirty="0" smtClean="0">
                <a:solidFill>
                  <a:schemeClr val="tx1"/>
                </a:solidFill>
              </a:rPr>
              <a:t>Існує </a:t>
            </a:r>
            <a:r>
              <a:rPr lang="uk-UA" sz="8000" dirty="0" smtClean="0">
                <a:solidFill>
                  <a:schemeClr val="tx1"/>
                </a:solidFill>
              </a:rPr>
              <a:t>запит від підприємців-суб’єктів ЗЕД на надання інформаційних послуг щодо різних питань зовнішньоекономічної діяльності.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8000" dirty="0" smtClean="0">
                <a:solidFill>
                  <a:schemeClr val="tx1"/>
                </a:solidFill>
              </a:rPr>
              <a:t>На сьогодні основним джерелом </a:t>
            </a:r>
            <a:r>
              <a:rPr lang="uk-UA" sz="8000" dirty="0" smtClean="0">
                <a:solidFill>
                  <a:schemeClr val="tx1"/>
                </a:solidFill>
              </a:rPr>
              <a:t>інформування, </a:t>
            </a:r>
            <a:r>
              <a:rPr lang="uk-UA" sz="8000" dirty="0" smtClean="0">
                <a:solidFill>
                  <a:schemeClr val="tx1"/>
                </a:solidFill>
              </a:rPr>
              <a:t>згідно результатів опитування, є торгово-промислові палати.</a:t>
            </a:r>
            <a:endParaRPr lang="en-US" sz="8000" dirty="0" smtClean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" name="Picture 6" descr="IER_logo_BB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 descr="Eu_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18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727155" y="764328"/>
            <a:ext cx="1689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ВИСНОВКИ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91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ER_logo_BB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664296" cy="93610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 descr="Eu_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3511"/>
            <a:ext cx="879217" cy="58520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497537" y="980728"/>
            <a:ext cx="192468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1452215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dirty="0" smtClean="0">
                <a:solidFill>
                  <a:srgbClr val="003399"/>
                </a:solidFill>
              </a:rPr>
              <a:t>Дякую!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452215"/>
            <a:ext cx="8686800" cy="5145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uk-UA" altLang="en-US" sz="1800" dirty="0" smtClean="0"/>
          </a:p>
          <a:p>
            <a:pPr>
              <a:buFontTx/>
              <a:buNone/>
            </a:pPr>
            <a:endParaRPr lang="en-US" altLang="en-US" sz="2500" b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2500" b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uk-UA" altLang="en-US" sz="2500" b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uk-UA" altLang="en-US" sz="2500" b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altLang="en-US" sz="2500" b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uk-UA" altLang="en-US" sz="2500" b="1" dirty="0" smtClean="0">
                <a:solidFill>
                  <a:schemeClr val="tx1"/>
                </a:solidFill>
              </a:rPr>
              <a:t>Інститут економічних досліджень та політичних консультацій</a:t>
            </a:r>
          </a:p>
          <a:p>
            <a:pPr>
              <a:buFontTx/>
              <a:buNone/>
            </a:pPr>
            <a:r>
              <a:rPr lang="uk-UA" altLang="en-US" sz="2200" dirty="0" smtClean="0">
                <a:solidFill>
                  <a:schemeClr val="tx1"/>
                </a:solidFill>
              </a:rPr>
              <a:t>Рейтарська 8/5-А, Київ 01030, Україна </a:t>
            </a:r>
            <a:r>
              <a:rPr lang="en-US" altLang="en-US" sz="2200" dirty="0" smtClean="0">
                <a:solidFill>
                  <a:schemeClr val="tx1"/>
                </a:solidFill>
              </a:rPr>
              <a:t>e-mail: institute@ier.kiev.ua</a:t>
            </a:r>
            <a:endParaRPr lang="uk-UA" altLang="en-US" sz="220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uk-UA" altLang="en-US" sz="2200" dirty="0">
                <a:solidFill>
                  <a:schemeClr val="tx1"/>
                </a:solidFill>
              </a:rPr>
              <a:t>т</a:t>
            </a:r>
            <a:r>
              <a:rPr lang="uk-UA" altLang="en-US" sz="2200" dirty="0" smtClean="0">
                <a:solidFill>
                  <a:schemeClr val="tx1"/>
                </a:solidFill>
              </a:rPr>
              <a:t>ел.:  (044) 278 63 62, факс: (044) 278 63 36</a:t>
            </a:r>
          </a:p>
          <a:p>
            <a:pPr>
              <a:buFontTx/>
              <a:buNone/>
            </a:pPr>
            <a:endParaRPr lang="uk-UA" altLang="en-US" sz="2200" i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uk-UA" altLang="en-US" sz="1800" i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uk-UA" altLang="en-US" sz="1800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uk-UA" altLang="en-US" sz="1800" i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uk-UA" altLang="en-US" sz="1800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uk-UA" altLang="en-US" sz="1800" i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uk-UA" altLang="en-US" sz="1800" i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uk-UA" altLang="en-US" sz="1800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uk-UA" altLang="en-US" sz="1800" i="1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uk-UA" altLang="en-US" sz="1800" i="1" dirty="0" smtClean="0">
                <a:solidFill>
                  <a:schemeClr val="tx1"/>
                </a:solidFill>
              </a:rPr>
              <a:t>Проект «Діалог зі сприяння розвитку торгівлі в Україні» реалізується за фінансової підтримки Європейського Союзу</a:t>
            </a:r>
          </a:p>
          <a:p>
            <a:pPr>
              <a:buFontTx/>
              <a:buNone/>
            </a:pPr>
            <a:endParaRPr lang="uk-UA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45131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Проект «Діалог зі сприяння торгівлі»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8233"/>
            <a:ext cx="8229600" cy="1324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err="1" smtClean="0"/>
              <a:t>Сприяння</a:t>
            </a:r>
            <a:r>
              <a:rPr lang="ru-RU" sz="2400" i="1" dirty="0" smtClean="0"/>
              <a:t> </a:t>
            </a:r>
            <a:r>
              <a:rPr lang="ru-RU" sz="2400" i="1" dirty="0" err="1"/>
              <a:t>розвитку</a:t>
            </a:r>
            <a:r>
              <a:rPr lang="ru-RU" sz="2400" i="1" dirty="0"/>
              <a:t> </a:t>
            </a:r>
            <a:r>
              <a:rPr lang="ru-RU" sz="2400" i="1" dirty="0" err="1"/>
              <a:t>торгівлі</a:t>
            </a:r>
            <a:r>
              <a:rPr lang="ru-RU" sz="2400" i="1" dirty="0"/>
              <a:t> через </a:t>
            </a:r>
            <a:r>
              <a:rPr lang="ru-RU" sz="2400" i="1" dirty="0" err="1"/>
              <a:t>діалог</a:t>
            </a:r>
            <a:r>
              <a:rPr lang="ru-RU" sz="2400" i="1" dirty="0"/>
              <a:t> </a:t>
            </a:r>
            <a:r>
              <a:rPr lang="ru-RU" sz="2400" i="1" dirty="0" err="1"/>
              <a:t>між</a:t>
            </a:r>
            <a:r>
              <a:rPr lang="ru-RU" sz="2400" i="1" dirty="0"/>
              <a:t> </a:t>
            </a:r>
            <a:r>
              <a:rPr lang="ru-RU" sz="2400" i="1" dirty="0" err="1"/>
              <a:t>представниками</a:t>
            </a:r>
            <a:r>
              <a:rPr lang="ru-RU" sz="2400" i="1" dirty="0"/>
              <a:t> </a:t>
            </a:r>
            <a:r>
              <a:rPr lang="ru-RU" sz="2400" i="1" dirty="0" err="1"/>
              <a:t>громадянського</a:t>
            </a:r>
            <a:r>
              <a:rPr lang="ru-RU" sz="2400" i="1" dirty="0"/>
              <a:t> </a:t>
            </a:r>
            <a:r>
              <a:rPr lang="ru-RU" sz="2400" i="1" dirty="0" err="1"/>
              <a:t>суспільства</a:t>
            </a:r>
            <a:r>
              <a:rPr lang="ru-RU" sz="2400" i="1" dirty="0"/>
              <a:t> та органами </a:t>
            </a:r>
            <a:r>
              <a:rPr lang="ru-RU" sz="2400" i="1" dirty="0" err="1"/>
              <a:t>державної</a:t>
            </a:r>
            <a:r>
              <a:rPr lang="ru-RU" sz="2400" i="1" dirty="0"/>
              <a:t> </a:t>
            </a:r>
            <a:r>
              <a:rPr lang="ru-RU" sz="2400" i="1" dirty="0" err="1"/>
              <a:t>влади</a:t>
            </a:r>
            <a:r>
              <a:rPr lang="ru-RU" sz="2400" i="1" dirty="0"/>
              <a:t> 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2</a:t>
            </a:fld>
            <a:endParaRPr lang="ru-RU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" name="Picture 7" descr="IER_logo_BB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8" descr="Eu_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3528" y="340634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Загальна мета: </a:t>
            </a:r>
            <a:endParaRPr lang="uk-UA" sz="2400" dirty="0"/>
          </a:p>
          <a:p>
            <a:pPr algn="just"/>
            <a:r>
              <a:rPr lang="uk-UA" sz="2400" dirty="0"/>
              <a:t>Зміцнення потенціалу бізнес-асоціацій і неурядових організацій щодо визначення і підтримки реалізації заходів політики з сприяння розвитку торгівлі, що створює цим підґрунтя для успішної інтеграції України в світову економіку,зокрема інтеграцію в ЄС. </a:t>
            </a:r>
          </a:p>
          <a:p>
            <a:pPr algn="ctr"/>
            <a:r>
              <a:rPr lang="uk-UA" sz="2400" dirty="0"/>
              <a:t> 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08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27373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sz="4400" b="1" dirty="0"/>
              <a:t>Основні результати</a:t>
            </a:r>
            <a:r>
              <a:rPr lang="uk-UA" sz="4400" b="1" dirty="0" smtClean="0"/>
              <a:t>: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- Зміцнений потенціал бізнес-асоціацій та НУО щодо визначення адміністративних і регуляторних заходів, які спрямовані на сприяння розвитку торгівлі, здійснення моніторингу та оцінки процесу їхнього виконання, а також інформаційно-просвітницька робота щодо змін</a:t>
            </a:r>
            <a:r>
              <a:rPr lang="uk-UA" dirty="0" smtClean="0"/>
              <a:t>;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- Розроблений стандартизований інструмент моніторингу та оцінки ходу виконання заходів з сприяння розвитку торгівлі; проведено чотири етапи моніторингу та оцінки, включаючи опитування 1000 фірм в рамках одного етапу; </a:t>
            </a:r>
            <a:endParaRPr lang="uk-UA" dirty="0" smtClean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- Більше залучення бізнес-асоціацій та НУО до діалогу з органами державної влади стосовно заходів з сприяння розвитку торгівлі</a:t>
            </a:r>
            <a:r>
              <a:rPr lang="uk-UA" dirty="0" smtClean="0"/>
              <a:t>;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- Зменшення торгових витрат, що стимулює розвиток міжнародної торгівлі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7451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/>
              <a:t>Проект «Діалог зі сприяння торгівлі»</a:t>
            </a:r>
            <a:endParaRPr lang="ru-RU" sz="3600" b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" name="Picture 7" descr="IER_logo_BB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8" descr="Eu_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798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211"/>
            <a:ext cx="9144000" cy="6464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099070"/>
            <a:ext cx="8928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ОПИС ОПИТУВАННЯ </a:t>
            </a:r>
          </a:p>
          <a:p>
            <a:r>
              <a:rPr lang="ru-RU" sz="2800" b="1" dirty="0" smtClean="0"/>
              <a:t>ПРОБЛЕМИ при здійснені ЗЕД: ЗАГАЛЬНА КАРТИНА</a:t>
            </a:r>
          </a:p>
          <a:p>
            <a:r>
              <a:rPr lang="ru-RU" sz="2800" b="1" dirty="0" smtClean="0"/>
              <a:t>ПРОБЛЕМИ НА МИТНИЦІ</a:t>
            </a:r>
          </a:p>
          <a:p>
            <a:r>
              <a:rPr lang="ru-RU" sz="2800" b="1" dirty="0"/>
              <a:t>ВИКОРИСТАННЯ ФІНАНСОВИХ ІНСТРУМЕНТІВ</a:t>
            </a:r>
          </a:p>
          <a:p>
            <a:r>
              <a:rPr lang="ru-RU" sz="2800" b="1" dirty="0" smtClean="0"/>
              <a:t>АВТОМАТИЗАЦІЯ ПРОЦЕСІВ, ОТРИМАННЯ ІНФОРМАЦІЇ</a:t>
            </a:r>
          </a:p>
          <a:p>
            <a:endParaRPr lang="ru-RU" sz="2800" dirty="0"/>
          </a:p>
          <a:p>
            <a:r>
              <a:rPr lang="ru-RU" sz="2800" b="1" dirty="0" smtClean="0"/>
              <a:t>ВИСНОВКИ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264" y="533495"/>
            <a:ext cx="8551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Структура презентації</a:t>
            </a:r>
            <a:endParaRPr lang="en-US" sz="3200" i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" name="Picture 7" descr="IER_logo_BB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 descr="Eu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1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099070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u="sng" dirty="0" smtClean="0"/>
              <a:t>Мета</a:t>
            </a:r>
            <a:r>
              <a:rPr lang="ru-RU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моніторинг</a:t>
            </a:r>
            <a:r>
              <a:rPr lang="ru-RU" sz="2000" b="1" dirty="0" smtClean="0"/>
              <a:t> </a:t>
            </a:r>
            <a:r>
              <a:rPr lang="ru-RU" sz="2000" b="1" dirty="0"/>
              <a:t>та </a:t>
            </a:r>
            <a:r>
              <a:rPr lang="ru-RU" sz="2000" b="1" dirty="0" err="1" smtClean="0"/>
              <a:t>оцінка</a:t>
            </a:r>
            <a:r>
              <a:rPr lang="ru-RU" sz="2000" b="1" dirty="0" smtClean="0"/>
              <a:t> бар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єрів</a:t>
            </a:r>
            <a:r>
              <a:rPr lang="ru-RU" sz="2000" b="1" dirty="0" smtClean="0"/>
              <a:t> </a:t>
            </a:r>
            <a:r>
              <a:rPr lang="ru-RU" sz="2000" b="1" dirty="0"/>
              <a:t>в </a:t>
            </a:r>
            <a:r>
              <a:rPr lang="ru-RU" sz="2000" b="1" dirty="0" err="1"/>
              <a:t>торгівлі</a:t>
            </a:r>
            <a:r>
              <a:rPr lang="ru-RU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/>
              <a:t>розробка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даних</a:t>
            </a:r>
            <a:r>
              <a:rPr lang="ru-RU" sz="2000" dirty="0" smtClean="0"/>
              <a:t>  </a:t>
            </a:r>
            <a:r>
              <a:rPr lang="ru-RU" sz="2000" b="1" dirty="0" err="1" smtClean="0"/>
              <a:t>Індексу</a:t>
            </a:r>
            <a:r>
              <a:rPr lang="ru-RU" sz="2000" b="1" dirty="0" smtClean="0"/>
              <a:t> </a:t>
            </a:r>
            <a:r>
              <a:rPr lang="ru-RU" sz="2000" b="1" dirty="0" err="1"/>
              <a:t>л</a:t>
            </a:r>
            <a:r>
              <a:rPr lang="ru-RU" sz="2000" b="1" dirty="0" err="1" smtClean="0"/>
              <a:t>егкості</a:t>
            </a:r>
            <a:r>
              <a:rPr lang="ru-RU" sz="2000" b="1" dirty="0" smtClean="0"/>
              <a:t> </a:t>
            </a:r>
            <a:r>
              <a:rPr lang="ru-RU" sz="2000" b="1" dirty="0" err="1"/>
              <a:t>ведення</a:t>
            </a:r>
            <a:r>
              <a:rPr lang="ru-RU" sz="2000" b="1" dirty="0"/>
              <a:t> </a:t>
            </a:r>
            <a:r>
              <a:rPr lang="ru-RU" sz="2000" b="1" dirty="0" err="1" smtClean="0"/>
              <a:t>торгівлі</a:t>
            </a:r>
            <a:r>
              <a:rPr lang="ru-RU" sz="2000" b="1" dirty="0" smtClean="0"/>
              <a:t> (ІЛВТ)</a:t>
            </a:r>
            <a:r>
              <a:rPr lang="ru-RU" sz="2000" dirty="0" smtClean="0"/>
              <a:t> – </a:t>
            </a:r>
            <a:r>
              <a:rPr lang="ru-RU" sz="2000" dirty="0" err="1" smtClean="0"/>
              <a:t>інтегрального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порівняння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експортно-імпортної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у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періоди</a:t>
            </a:r>
            <a:r>
              <a:rPr lang="ru-RU" sz="2000" dirty="0" smtClean="0"/>
              <a:t> і в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регіонах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uk-UA" sz="2000" u="sng" dirty="0" smtClean="0"/>
              <a:t>Часове охоплення</a:t>
            </a:r>
            <a:r>
              <a:rPr lang="uk-UA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п</a:t>
            </a:r>
            <a:r>
              <a:rPr lang="uk-UA" sz="2000" dirty="0" smtClean="0"/>
              <a:t>ерший </a:t>
            </a:r>
            <a:r>
              <a:rPr lang="uk-UA" sz="2000" dirty="0"/>
              <a:t>етап опитування </a:t>
            </a:r>
            <a:r>
              <a:rPr lang="uk-UA" sz="2000" dirty="0" smtClean="0"/>
              <a:t>представників підприємств відбувся </a:t>
            </a:r>
            <a:r>
              <a:rPr lang="uk-UA" sz="2000" dirty="0"/>
              <a:t>у період з 15 січня до 15 лютого 2015 року. </a:t>
            </a:r>
            <a:endParaRPr lang="uk-UA" sz="2000" dirty="0" smtClean="0"/>
          </a:p>
          <a:p>
            <a:endParaRPr lang="uk-UA" sz="2000" dirty="0" smtClean="0"/>
          </a:p>
          <a:p>
            <a:r>
              <a:rPr lang="uk-UA" sz="2000" u="sng" dirty="0"/>
              <a:t>Географічне охоплення: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233 підприємства із одинадцяти областей </a:t>
            </a:r>
            <a:r>
              <a:rPr lang="uk-UA" sz="2000" dirty="0" smtClean="0"/>
              <a:t>України.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/>
              <a:t>найбільше анкет було заповнено представниками підприємств із Дніпропетровської області, найменше  – із Рівненської.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3264" y="930861"/>
            <a:ext cx="855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Мета і охоплення 1-го </a:t>
            </a:r>
            <a:r>
              <a:rPr lang="uk-UA" sz="2400" b="1" dirty="0"/>
              <a:t>етапу опитування</a:t>
            </a:r>
            <a:endParaRPr lang="en-US" sz="2400" i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" name="Picture 7" descr="IER_logo_BB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 descr="Eu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9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7975" y="981436"/>
            <a:ext cx="818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Розподіл респондентів за регіонами України </a:t>
            </a:r>
            <a:r>
              <a:rPr lang="uk-UA" sz="2400" i="1" dirty="0" smtClean="0"/>
              <a:t>(% анкет)</a:t>
            </a:r>
            <a:endParaRPr lang="en-US" sz="2400" i="1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2" name="Picture 11" descr="IER_logo_BB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12" descr="Eu_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6</a:t>
            </a:fld>
            <a:endParaRPr lang="ru-RU"/>
          </a:p>
        </p:txBody>
      </p:sp>
      <p:sp>
        <p:nvSpPr>
          <p:cNvPr id="3" name="AutoShape 2" descr="http://ier.kiev.ua/service/home/~/%D0%BA%D0%B0%D1%80%D1%82%D0%B0_%D0%BF%D1%83%D0%B1.jpg?auth=co&amp;loc=en_GB&amp;id=13864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661243" y="4714511"/>
            <a:ext cx="72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Області: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665806"/>
            <a:ext cx="8252569" cy="48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99592" y="6525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Джерело: результати опитування представників підприємств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5" name="Picture 14" descr="IER_logo_BB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15" descr="Eu_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18395087"/>
              </p:ext>
            </p:extLst>
          </p:nvPr>
        </p:nvGraphicFramePr>
        <p:xfrm>
          <a:off x="1070639" y="1916832"/>
          <a:ext cx="702937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3473" y="1124744"/>
            <a:ext cx="8889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Сфера </a:t>
            </a:r>
            <a:r>
              <a:rPr lang="ru-RU" sz="2400" b="1" dirty="0" err="1"/>
              <a:t>діяльності</a:t>
            </a:r>
            <a:r>
              <a:rPr lang="ru-RU" sz="2400" b="1" dirty="0"/>
              <a:t> </a:t>
            </a:r>
            <a:r>
              <a:rPr lang="ru-RU" sz="2400" b="1" dirty="0" err="1" smtClean="0"/>
              <a:t>підприємств-учасників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опитування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60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51"/>
            <a:ext cx="9144000" cy="6464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983207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Чи стикались </a:t>
            </a:r>
            <a:r>
              <a:rPr lang="uk-UA" sz="2400" b="1" dirty="0"/>
              <a:t>Ви особисто із перешкодами при здійсненні експортної діяльності</a:t>
            </a:r>
            <a:r>
              <a:rPr lang="uk-UA" sz="2400" b="1" dirty="0" smtClean="0"/>
              <a:t>?</a:t>
            </a:r>
            <a:endParaRPr lang="en-US" sz="2400" b="1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99592" y="6525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Джерело: результати опитування представників підприємств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187803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Респонденти, які надали ствердну відповідь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188456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Розподіл відповідей</a:t>
            </a:r>
            <a:endParaRPr lang="en-US" b="1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890420"/>
              </p:ext>
            </p:extLst>
          </p:nvPr>
        </p:nvGraphicFramePr>
        <p:xfrm>
          <a:off x="251520" y="2420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021688"/>
              </p:ext>
            </p:extLst>
          </p:nvPr>
        </p:nvGraphicFramePr>
        <p:xfrm>
          <a:off x="4749526" y="2520171"/>
          <a:ext cx="39989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9" name="Picture 18" descr="IER_logo_BB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Picture 19" descr="Eu_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983207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Чи стикались </a:t>
            </a:r>
            <a:r>
              <a:rPr lang="uk-UA" sz="2400" b="1" dirty="0"/>
              <a:t>Ви особисто із перешкодами при здійсненні </a:t>
            </a:r>
            <a:r>
              <a:rPr lang="uk-UA" sz="2400" b="1" dirty="0" smtClean="0"/>
              <a:t>імпортної </a:t>
            </a:r>
            <a:r>
              <a:rPr lang="uk-UA" sz="2400" b="1" dirty="0"/>
              <a:t>діяльності</a:t>
            </a:r>
            <a:r>
              <a:rPr lang="uk-UA" sz="2400" b="1" dirty="0" smtClean="0"/>
              <a:t>?</a:t>
            </a:r>
            <a:endParaRPr lang="en-US" sz="2400" b="1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99592" y="65253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Джерело: результати опитування представників підприємств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046564" y="509388"/>
            <a:ext cx="2106911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200" b="1" dirty="0">
                <a:effectLst/>
                <a:latin typeface="Calibri"/>
                <a:ea typeface="Times New Roman"/>
                <a:cs typeface="Times New Roman"/>
              </a:rPr>
              <a:t>Проект фінансується Європейським Союзом</a:t>
            </a:r>
            <a:endParaRPr lang="ru-RU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9" name="Picture 18" descr="IER_logo_BB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" y="44248"/>
            <a:ext cx="2134332" cy="7200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Picture 19" descr="Eu_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77" y="31723"/>
            <a:ext cx="720083" cy="47766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ED6B-B745-45D4-A9E9-BBB7563CD20A}" type="slidenum">
              <a:rPr lang="ru-RU" smtClean="0"/>
              <a:t>9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30959" y="220119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Респонденти, які надали ствердну відповідь</a:t>
            </a:r>
            <a:endParaRPr lang="en-US" b="1" dirty="0"/>
          </a:p>
        </p:txBody>
      </p:sp>
      <p:graphicFrame>
        <p:nvGraphicFramePr>
          <p:cNvPr id="13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373104"/>
              </p:ext>
            </p:extLst>
          </p:nvPr>
        </p:nvGraphicFramePr>
        <p:xfrm>
          <a:off x="-324544" y="2348880"/>
          <a:ext cx="520344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841731"/>
              </p:ext>
            </p:extLst>
          </p:nvPr>
        </p:nvGraphicFramePr>
        <p:xfrm>
          <a:off x="4499991" y="2879285"/>
          <a:ext cx="4392353" cy="278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407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703</Words>
  <Application>Microsoft Office PowerPoint</Application>
  <PresentationFormat>Экран (4:3)</PresentationFormat>
  <Paragraphs>169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Проект «Діалог зі сприяння торгівлі»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Aishe Khalilova</dc:creator>
  <cp:lastModifiedBy>Aishe</cp:lastModifiedBy>
  <cp:revision>126</cp:revision>
  <cp:lastPrinted>2015-06-25T10:17:23Z</cp:lastPrinted>
  <dcterms:created xsi:type="dcterms:W3CDTF">2015-06-03T10:58:43Z</dcterms:created>
  <dcterms:modified xsi:type="dcterms:W3CDTF">2015-06-26T03:33:31Z</dcterms:modified>
</cp:coreProperties>
</file>